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6"/>
  </p:notesMasterIdLst>
  <p:sldIdLst>
    <p:sldId id="265" r:id="rId2"/>
    <p:sldId id="311" r:id="rId3"/>
    <p:sldId id="313" r:id="rId4"/>
    <p:sldId id="314" r:id="rId5"/>
    <p:sldId id="316" r:id="rId6"/>
    <p:sldId id="271" r:id="rId7"/>
    <p:sldId id="312" r:id="rId8"/>
    <p:sldId id="317" r:id="rId9"/>
    <p:sldId id="319" r:id="rId10"/>
    <p:sldId id="320" r:id="rId11"/>
    <p:sldId id="318" r:id="rId12"/>
    <p:sldId id="321" r:id="rId13"/>
    <p:sldId id="322" r:id="rId14"/>
    <p:sldId id="323" r:id="rId15"/>
    <p:sldId id="276" r:id="rId16"/>
    <p:sldId id="324" r:id="rId17"/>
    <p:sldId id="325" r:id="rId18"/>
    <p:sldId id="326" r:id="rId19"/>
    <p:sldId id="328" r:id="rId20"/>
    <p:sldId id="327" r:id="rId21"/>
    <p:sldId id="329" r:id="rId22"/>
    <p:sldId id="330" r:id="rId23"/>
    <p:sldId id="331" r:id="rId24"/>
    <p:sldId id="332" r:id="rId25"/>
    <p:sldId id="333" r:id="rId26"/>
    <p:sldId id="334" r:id="rId27"/>
    <p:sldId id="283" r:id="rId28"/>
    <p:sldId id="335" r:id="rId29"/>
    <p:sldId id="336" r:id="rId30"/>
    <p:sldId id="337" r:id="rId31"/>
    <p:sldId id="338" r:id="rId32"/>
    <p:sldId id="339" r:id="rId33"/>
    <p:sldId id="340" r:id="rId34"/>
    <p:sldId id="341" r:id="rId35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12" userDrawn="1">
          <p15:clr>
            <a:srgbClr val="A4A3A4"/>
          </p15:clr>
        </p15:guide>
        <p15:guide id="2" orient="horz" pos="2273" userDrawn="1">
          <p15:clr>
            <a:srgbClr val="A4A3A4"/>
          </p15:clr>
        </p15:guide>
        <p15:guide id="3" orient="horz" pos="3135" userDrawn="1">
          <p15:clr>
            <a:srgbClr val="A4A3A4"/>
          </p15:clr>
        </p15:guide>
        <p15:guide id="4" pos="960" userDrawn="1">
          <p15:clr>
            <a:srgbClr val="A4A3A4"/>
          </p15:clr>
        </p15:guide>
        <p15:guide id="6" pos="1005" userDrawn="1">
          <p15:clr>
            <a:srgbClr val="A4A3A4"/>
          </p15:clr>
        </p15:guide>
        <p15:guide id="7" orient="horz" pos="40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470C"/>
    <a:srgbClr val="F9C158"/>
    <a:srgbClr val="F19CA7"/>
    <a:srgbClr val="FF0000"/>
    <a:srgbClr val="00B0EF"/>
    <a:srgbClr val="008CCF"/>
    <a:srgbClr val="78C2E5"/>
    <a:srgbClr val="00A0EA"/>
    <a:srgbClr val="F7AB00"/>
    <a:srgbClr val="E400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08"/>
    <p:restoredTop sz="94694"/>
  </p:normalViewPr>
  <p:slideViewPr>
    <p:cSldViewPr snapToGrid="0">
      <p:cViewPr varScale="1">
        <p:scale>
          <a:sx n="56" d="100"/>
          <a:sy n="56" d="100"/>
        </p:scale>
        <p:origin x="424" y="44"/>
      </p:cViewPr>
      <p:guideLst>
        <p:guide orient="horz" pos="1412"/>
        <p:guide orient="horz" pos="2273"/>
        <p:guide orient="horz" pos="3135"/>
        <p:guide pos="960"/>
        <p:guide pos="1005"/>
        <p:guide orient="horz" pos="40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D2F4E-E288-1B4D-AD06-B0AF4C8AFEE3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ore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D0A04-ED66-3B4F-BF7E-72C73561D30F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514079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88A5C716-E888-4CFC-1646-FB1E5A5B00C5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900A4511-19B5-32BF-87EF-AF161CA68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355E5868-0447-F423-6FB0-35C450F9A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6DFD2CA-7C67-7F52-3C8A-9356DE737E5C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2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886DCE94-2B7F-C1B7-223A-A60B4E053E7E}"/>
              </a:ext>
            </a:extLst>
          </p:cNvPr>
          <p:cNvSpPr txBox="1"/>
          <p:nvPr/>
        </p:nvSpPr>
        <p:spPr>
          <a:xfrm>
            <a:off x="711200" y="3094371"/>
            <a:ext cx="10540380" cy="110799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Creativity </a:t>
            </a:r>
            <a:r>
              <a:rPr lang="en-US" altLang="ko-Kore-KR" sz="6600" b="1" dirty="0">
                <a:solidFill>
                  <a:srgbClr val="EB470C"/>
                </a:solidFill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Matters</a:t>
            </a:r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!</a:t>
            </a:r>
            <a:endParaRPr lang="en-US" altLang="ko-Kore-KR" sz="4800" b="1" dirty="0">
              <a:latin typeface="Calibri" panose="020F0502020204030204" pitchFamily="34" charset="0"/>
              <a:ea typeface="Noto Sans KR Medium" panose="020B050000000000000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A2BC04E-72A4-46BF-9549-CB97A49F0B96}"/>
              </a:ext>
            </a:extLst>
          </p:cNvPr>
          <p:cNvSpPr txBox="1"/>
          <p:nvPr/>
        </p:nvSpPr>
        <p:spPr>
          <a:xfrm>
            <a:off x="3155180" y="4488580"/>
            <a:ext cx="566082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창의성이 중요하다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!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61931EE-03C7-1898-4BE7-BC8EE8B8BB26}"/>
              </a:ext>
            </a:extLst>
          </p:cNvPr>
          <p:cNvSpPr txBox="1"/>
          <p:nvPr/>
        </p:nvSpPr>
        <p:spPr>
          <a:xfrm>
            <a:off x="6331226" y="4072115"/>
            <a:ext cx="269926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중요하다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;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문제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475834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1716E3C6-D574-775C-7E5C-529147E27DE6}"/>
              </a:ext>
            </a:extLst>
          </p:cNvPr>
          <p:cNvSpPr txBox="1"/>
          <p:nvPr/>
        </p:nvSpPr>
        <p:spPr>
          <a:xfrm>
            <a:off x="1620001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city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came up with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creative idea: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connecting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two cities with a cable car line high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above the ground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6959011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D7575F80-0D20-1C3F-EB7E-2E0A74A9ADB9}"/>
              </a:ext>
            </a:extLst>
          </p:cNvPr>
          <p:cNvSpPr txBox="1"/>
          <p:nvPr/>
        </p:nvSpPr>
        <p:spPr>
          <a:xfrm>
            <a:off x="1620001" y="311228"/>
            <a:ext cx="8125360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El Alto is higher above sea level than La Paz,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so the idea worked.</a:t>
            </a:r>
          </a:p>
        </p:txBody>
      </p:sp>
    </p:spTree>
    <p:extLst>
      <p:ext uri="{BB962C8B-B14F-4D97-AF65-F5344CB8AC3E}">
        <p14:creationId xmlns:p14="http://schemas.microsoft.com/office/powerpoint/2010/main" val="37797098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455C77FA-9B03-EC84-7E1C-9B1EFC5E5DBF}"/>
              </a:ext>
            </a:extLst>
          </p:cNvPr>
          <p:cNvSpPr txBox="1"/>
          <p:nvPr/>
        </p:nvSpPr>
        <p:spPr>
          <a:xfrm>
            <a:off x="1620001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2014, the world’s longest cable car system, known as “Mi 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Teleférico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” (My Cable Car), began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operations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4887102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ABEBB654-5094-2A87-BE32-50A609521050}"/>
              </a:ext>
            </a:extLst>
          </p:cNvPr>
          <p:cNvSpPr txBox="1"/>
          <p:nvPr/>
        </p:nvSpPr>
        <p:spPr>
          <a:xfrm>
            <a:off x="1620001" y="311228"/>
            <a:ext cx="812536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With many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routes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stations,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cuts travel time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dramatically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people commute without worrying about traffic congestion. </a:t>
            </a:r>
          </a:p>
        </p:txBody>
      </p:sp>
    </p:spTree>
    <p:extLst>
      <p:ext uri="{BB962C8B-B14F-4D97-AF65-F5344CB8AC3E}">
        <p14:creationId xmlns:p14="http://schemas.microsoft.com/office/powerpoint/2010/main" val="18531121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38DD84C5-A5C8-7E0C-94E2-419E8A89F3B3}"/>
              </a:ext>
            </a:extLst>
          </p:cNvPr>
          <p:cNvSpPr txBox="1"/>
          <p:nvPr/>
        </p:nvSpPr>
        <p:spPr>
          <a:xfrm>
            <a:off x="1620001" y="311228"/>
            <a:ext cx="8125360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cable car system has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reduced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number of cars on the ground and air pollution.</a:t>
            </a:r>
          </a:p>
        </p:txBody>
      </p:sp>
    </p:spTree>
    <p:extLst>
      <p:ext uri="{BB962C8B-B14F-4D97-AF65-F5344CB8AC3E}">
        <p14:creationId xmlns:p14="http://schemas.microsoft.com/office/powerpoint/2010/main" val="40388294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2586540"/>
            <a:ext cx="10540380" cy="212365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The Green City Center (Ljubljana, Slovenia)</a:t>
            </a:r>
            <a:endParaRPr lang="en-US" altLang="ko-Kore-KR" sz="4800" b="1" dirty="0">
              <a:latin typeface="Calibri" panose="020F0502020204030204" pitchFamily="34" charset="0"/>
              <a:ea typeface="Noto Sans KR Medium" panose="020B0500000000000000"/>
              <a:cs typeface="Calibri" panose="020F0502020204030204" pitchFamily="34" charset="0"/>
            </a:endParaRP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88A5C716-E888-4CFC-1646-FB1E5A5B00C5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900A4511-19B5-32BF-87EF-AF161CA68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355E5868-0447-F423-6FB0-35C450F9A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6DFD2CA-7C67-7F52-3C8A-9356DE737E5C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2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43C6B5D-2F64-3046-102C-6E502E8011B8}"/>
              </a:ext>
            </a:extLst>
          </p:cNvPr>
          <p:cNvSpPr txBox="1"/>
          <p:nvPr/>
        </p:nvSpPr>
        <p:spPr>
          <a:xfrm>
            <a:off x="3150975" y="4663586"/>
            <a:ext cx="5660829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녹색의 도심</a:t>
            </a:r>
            <a:b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슬로베니아의 류블랴나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3909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p.68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7473D25E-6C35-2A9F-27FE-B6E209D75631}"/>
              </a:ext>
            </a:extLst>
          </p:cNvPr>
          <p:cNvSpPr txBox="1"/>
          <p:nvPr/>
        </p:nvSpPr>
        <p:spPr>
          <a:xfrm>
            <a:off x="1620000" y="311228"/>
            <a:ext cx="913563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Ljubljana is the capital of Slovenia in Central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Europe where about 300,000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residents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live. Ljubljana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translates to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“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lovely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” in the local language, but the city was not always lovely.</a:t>
            </a:r>
          </a:p>
        </p:txBody>
      </p:sp>
    </p:spTree>
    <p:extLst>
      <p:ext uri="{BB962C8B-B14F-4D97-AF65-F5344CB8AC3E}">
        <p14:creationId xmlns:p14="http://schemas.microsoft.com/office/powerpoint/2010/main" val="38685576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p.68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3F6DBBD5-0505-110A-75A4-0886F4B1CB9E}"/>
              </a:ext>
            </a:extLst>
          </p:cNvPr>
          <p:cNvSpPr txBox="1"/>
          <p:nvPr/>
        </p:nvSpPr>
        <p:spPr>
          <a:xfrm>
            <a:off x="1620001" y="311228"/>
            <a:ext cx="826695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Until two decades ago,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city center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suffered from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traffic congestion.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Many families often owned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several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cars,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over half of the residents drove to work.</a:t>
            </a:r>
          </a:p>
        </p:txBody>
      </p:sp>
    </p:spTree>
    <p:extLst>
      <p:ext uri="{BB962C8B-B14F-4D97-AF65-F5344CB8AC3E}">
        <p14:creationId xmlns:p14="http://schemas.microsoft.com/office/powerpoint/2010/main" val="350925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p.68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5E622A30-909E-A59F-F32B-E5290BC8163D}"/>
              </a:ext>
            </a:extLst>
          </p:cNvPr>
          <p:cNvSpPr txBox="1"/>
          <p:nvPr/>
        </p:nvSpPr>
        <p:spPr>
          <a:xfrm>
            <a:off x="1620001" y="311228"/>
            <a:ext cx="8125360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city center was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crowded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and the air was unclean. </a:t>
            </a:r>
          </a:p>
        </p:txBody>
      </p:sp>
    </p:spTree>
    <p:extLst>
      <p:ext uri="{BB962C8B-B14F-4D97-AF65-F5344CB8AC3E}">
        <p14:creationId xmlns:p14="http://schemas.microsoft.com/office/powerpoint/2010/main" val="20847782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50B23456-684D-A431-4BE2-D31DF6DCF15E}"/>
              </a:ext>
            </a:extLst>
          </p:cNvPr>
          <p:cNvSpPr txBox="1"/>
          <p:nvPr/>
        </p:nvSpPr>
        <p:spPr>
          <a:xfrm>
            <a:off x="1620000" y="311228"/>
            <a:ext cx="840410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city of Ljubljana made some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significant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changes in 2007 to make the city a better place to live. </a:t>
            </a:r>
          </a:p>
        </p:txBody>
      </p:sp>
    </p:spTree>
    <p:extLst>
      <p:ext uri="{BB962C8B-B14F-4D97-AF65-F5344CB8AC3E}">
        <p14:creationId xmlns:p14="http://schemas.microsoft.com/office/powerpoint/2010/main" val="13909102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p.65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8D2F87CA-82DD-D6E6-4749-6FD1D1CA3A61}"/>
              </a:ext>
            </a:extLst>
          </p:cNvPr>
          <p:cNvSpPr txBox="1"/>
          <p:nvPr/>
        </p:nvSpPr>
        <p:spPr>
          <a:xfrm>
            <a:off x="1620001" y="311228"/>
            <a:ext cx="843840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big cities around the world,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traffic congestion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is a common problem.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There are too many cars on the road, and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traffic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moves very slowly during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rush hours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72733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52173E0A-C9CA-1E73-7DFC-C8946E2679D8}"/>
              </a:ext>
            </a:extLst>
          </p:cNvPr>
          <p:cNvSpPr txBox="1"/>
          <p:nvPr/>
        </p:nvSpPr>
        <p:spPr>
          <a:xfrm>
            <a:off x="1620001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All personal cars were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prohibited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the city center, which became space for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pedestrians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and cyclists.</a:t>
            </a:r>
          </a:p>
        </p:txBody>
      </p:sp>
    </p:spTree>
    <p:extLst>
      <p:ext uri="{BB962C8B-B14F-4D97-AF65-F5344CB8AC3E}">
        <p14:creationId xmlns:p14="http://schemas.microsoft.com/office/powerpoint/2010/main" val="3886374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CF28C65C-1FE5-3BD5-3DF6-15EAEE42EED0}"/>
              </a:ext>
            </a:extLst>
          </p:cNvPr>
          <p:cNvSpPr txBox="1"/>
          <p:nvPr/>
        </p:nvSpPr>
        <p:spPr>
          <a:xfrm>
            <a:off x="1620001" y="311228"/>
            <a:ext cx="855173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be more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friendly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to people and the environment, a bike-share program was started, and bridges were built above the river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runs through the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heart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of Ljubljana.</a:t>
            </a:r>
          </a:p>
        </p:txBody>
      </p:sp>
    </p:spTree>
    <p:extLst>
      <p:ext uri="{BB962C8B-B14F-4D97-AF65-F5344CB8AC3E}">
        <p14:creationId xmlns:p14="http://schemas.microsoft.com/office/powerpoint/2010/main" val="29258166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43AB3158-FE9A-14DD-44BD-86C436D56B35}"/>
              </a:ext>
            </a:extLst>
          </p:cNvPr>
          <p:cNvSpPr txBox="1"/>
          <p:nvPr/>
        </p:nvSpPr>
        <p:spPr>
          <a:xfrm>
            <a:off x="1620001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help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mobility-impaired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people, the elderly, and visitors,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electric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cars called “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Kavalir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”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were operated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free of charge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4155066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FFC94E2-BBFC-D748-E08A-32FAA81EABF9}"/>
              </a:ext>
            </a:extLst>
          </p:cNvPr>
          <p:cNvSpPr txBox="1"/>
          <p:nvPr/>
        </p:nvSpPr>
        <p:spPr>
          <a:xfrm>
            <a:off x="1620001" y="311228"/>
            <a:ext cx="8125360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They can easily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get around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city with these “Gentle Helpers.”</a:t>
            </a:r>
          </a:p>
        </p:txBody>
      </p:sp>
    </p:spTree>
    <p:extLst>
      <p:ext uri="{BB962C8B-B14F-4D97-AF65-F5344CB8AC3E}">
        <p14:creationId xmlns:p14="http://schemas.microsoft.com/office/powerpoint/2010/main" val="38610131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5B89D43D-61C0-EAB0-76D1-2C7054C3156B}"/>
              </a:ext>
            </a:extLst>
          </p:cNvPr>
          <p:cNvSpPr txBox="1"/>
          <p:nvPr/>
        </p:nvSpPr>
        <p:spPr>
          <a:xfrm>
            <a:off x="1620001" y="311228"/>
            <a:ext cx="812536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Many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initially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thought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policies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were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impractical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but now about 95% of the residents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appreciate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</a:t>
            </a:r>
            <a:r>
              <a:rPr lang="en-US" altLang="ko-Kore-KR" sz="3600" spc="-100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bold moves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899721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4D587F44-D99F-B99A-877E-A660F0F6EE9A}"/>
              </a:ext>
            </a:extLst>
          </p:cNvPr>
          <p:cNvSpPr txBox="1"/>
          <p:nvPr/>
        </p:nvSpPr>
        <p:spPr>
          <a:xfrm>
            <a:off x="1620001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Today, most people choose to walk or bike to work; the air is cleaner, and people do not suffer from high noise levels anymore. </a:t>
            </a:r>
          </a:p>
        </p:txBody>
      </p:sp>
    </p:spTree>
    <p:extLst>
      <p:ext uri="{BB962C8B-B14F-4D97-AF65-F5344CB8AC3E}">
        <p14:creationId xmlns:p14="http://schemas.microsoft.com/office/powerpoint/2010/main" val="16648575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11B80C6E-EFC0-9A57-D4CA-7B289308673A}"/>
              </a:ext>
            </a:extLst>
          </p:cNvPr>
          <p:cNvSpPr txBox="1"/>
          <p:nvPr/>
        </p:nvSpPr>
        <p:spPr>
          <a:xfrm>
            <a:off x="1620000" y="311228"/>
            <a:ext cx="8838449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Thanks to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city’s creative ideas,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Ljubljana has truly become a more “lovely” city.</a:t>
            </a:r>
          </a:p>
        </p:txBody>
      </p:sp>
    </p:spTree>
    <p:extLst>
      <p:ext uri="{BB962C8B-B14F-4D97-AF65-F5344CB8AC3E}">
        <p14:creationId xmlns:p14="http://schemas.microsoft.com/office/powerpoint/2010/main" val="21399092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2586540"/>
            <a:ext cx="10540380" cy="212365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A </a:t>
            </a:r>
            <a:r>
              <a:rPr lang="en-US" altLang="ko-Kore-KR" sz="6600" b="1" dirty="0">
                <a:solidFill>
                  <a:srgbClr val="EB470C"/>
                </a:solidFill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Lifetime</a:t>
            </a:r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 Pass </a:t>
            </a:r>
            <a:b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</a:br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(Murcia, Spain)</a:t>
            </a:r>
            <a:endParaRPr lang="en-US" altLang="ko-Kore-KR" sz="4800" b="1" dirty="0">
              <a:latin typeface="Calibri" panose="020F0502020204030204" pitchFamily="34" charset="0"/>
              <a:ea typeface="Noto Sans KR Medium" panose="020B0500000000000000"/>
              <a:cs typeface="Calibri" panose="020F0502020204030204" pitchFamily="34" charset="0"/>
            </a:endParaRP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88A5C716-E888-4CFC-1646-FB1E5A5B00C5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900A4511-19B5-32BF-87EF-AF161CA68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355E5868-0447-F423-6FB0-35C450F9A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6DFD2CA-7C67-7F52-3C8A-9356DE737E5C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2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29402E2-048B-7376-B33C-7CA51B9B652B}"/>
              </a:ext>
            </a:extLst>
          </p:cNvPr>
          <p:cNvSpPr txBox="1"/>
          <p:nvPr/>
        </p:nvSpPr>
        <p:spPr>
          <a:xfrm>
            <a:off x="3150975" y="4663586"/>
            <a:ext cx="5660829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평생 이용권</a:t>
            </a:r>
            <a:b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스페인의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무르시아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1A26FF-1ACF-E081-E247-646040667D58}"/>
              </a:ext>
            </a:extLst>
          </p:cNvPr>
          <p:cNvSpPr txBox="1"/>
          <p:nvPr/>
        </p:nvSpPr>
        <p:spPr>
          <a:xfrm>
            <a:off x="4094922" y="3479092"/>
            <a:ext cx="275313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평생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일생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476169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p.70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02C29164-ABAD-2986-D0ED-AC9B0425614C}"/>
              </a:ext>
            </a:extLst>
          </p:cNvPr>
          <p:cNvSpPr txBox="1"/>
          <p:nvPr/>
        </p:nvSpPr>
        <p:spPr>
          <a:xfrm>
            <a:off x="1620001" y="311228"/>
            <a:ext cx="839864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Murcia is a big city in the south of Spain with a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population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of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almost half a million people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Like many other big cities, Murcia often suffered from traffic congestion during rush hours.</a:t>
            </a:r>
          </a:p>
        </p:txBody>
      </p:sp>
    </p:spTree>
    <p:extLst>
      <p:ext uri="{BB962C8B-B14F-4D97-AF65-F5344CB8AC3E}">
        <p14:creationId xmlns:p14="http://schemas.microsoft.com/office/powerpoint/2010/main" val="3073624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p.70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32289372-4A9C-86E9-40DC-31BB9068AECB}"/>
              </a:ext>
            </a:extLst>
          </p:cNvPr>
          <p:cNvSpPr txBox="1"/>
          <p:nvPr/>
        </p:nvSpPr>
        <p:spPr>
          <a:xfrm>
            <a:off x="1620001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Parking within the city was especially difficult, so drivers often had to search for a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spot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for a long time when they were in a hurry.</a:t>
            </a:r>
          </a:p>
        </p:txBody>
      </p:sp>
    </p:spTree>
    <p:extLst>
      <p:ext uri="{BB962C8B-B14F-4D97-AF65-F5344CB8AC3E}">
        <p14:creationId xmlns:p14="http://schemas.microsoft.com/office/powerpoint/2010/main" val="24807714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p.65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6C48CF4E-5E38-88C8-B439-D53E42131622}"/>
              </a:ext>
            </a:extLst>
          </p:cNvPr>
          <p:cNvSpPr txBox="1"/>
          <p:nvPr/>
        </p:nvSpPr>
        <p:spPr>
          <a:xfrm>
            <a:off x="1620001" y="311228"/>
            <a:ext cx="812536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So, people waste a lot of time in traffic,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parking can be an almost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impossible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task for drivers.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Also, the slow-moving cars cause air pollution.</a:t>
            </a:r>
          </a:p>
        </p:txBody>
      </p:sp>
    </p:spTree>
    <p:extLst>
      <p:ext uri="{BB962C8B-B14F-4D97-AF65-F5344CB8AC3E}">
        <p14:creationId xmlns:p14="http://schemas.microsoft.com/office/powerpoint/2010/main" val="21512152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p.70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35D80805-4098-C7B3-C822-0EE5F572C430}"/>
              </a:ext>
            </a:extLst>
          </p:cNvPr>
          <p:cNvSpPr txBox="1"/>
          <p:nvPr/>
        </p:nvSpPr>
        <p:spPr>
          <a:xfrm>
            <a:off x="1620001" y="311228"/>
            <a:ext cx="812536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ease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traffic congestion,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city started its new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tram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system in 2011.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City officials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wondered, “Will people use greener trams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instead of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driving cars?”</a:t>
            </a:r>
          </a:p>
        </p:txBody>
      </p:sp>
    </p:spTree>
    <p:extLst>
      <p:ext uri="{BB962C8B-B14F-4D97-AF65-F5344CB8AC3E}">
        <p14:creationId xmlns:p14="http://schemas.microsoft.com/office/powerpoint/2010/main" val="14299556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p.70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D3C49115-495B-05EA-96AC-DBB6751D02CE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After careful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consideration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the city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launched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campaign called “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Mejor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Tranvía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”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(Better by Tram). </a:t>
            </a:r>
          </a:p>
        </p:txBody>
      </p:sp>
    </p:spTree>
    <p:extLst>
      <p:ext uri="{BB962C8B-B14F-4D97-AF65-F5344CB8AC3E}">
        <p14:creationId xmlns:p14="http://schemas.microsoft.com/office/powerpoint/2010/main" val="9421323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p.70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2AE7C8AE-8CA4-334C-BA82-2C8B7C6731CB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When people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turned in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their cars to the city, they would get a free lifetime pass on the tram system.</a:t>
            </a:r>
          </a:p>
        </p:txBody>
      </p:sp>
    </p:spTree>
    <p:extLst>
      <p:ext uri="{BB962C8B-B14F-4D97-AF65-F5344CB8AC3E}">
        <p14:creationId xmlns:p14="http://schemas.microsoft.com/office/powerpoint/2010/main" val="39855568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p.70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692EA36-9ECA-2FEC-0CA2-214373E8B59C}"/>
              </a:ext>
            </a:extLst>
          </p:cNvPr>
          <p:cNvSpPr txBox="1"/>
          <p:nvPr/>
        </p:nvSpPr>
        <p:spPr>
          <a:xfrm>
            <a:off x="1620001" y="311228"/>
            <a:ext cx="9253407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Many people gave up </a:t>
            </a:r>
            <a:r>
              <a:rPr lang="en-US" altLang="ko-Kore-KR" sz="3600" spc="-100" dirty="0">
                <a:effectLst/>
                <a:highlight>
                  <a:srgbClr val="C0C0C0"/>
                </a:highlight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their cars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some of them have been put on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public display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show that parking in the city is very difficult.</a:t>
            </a:r>
          </a:p>
        </p:txBody>
      </p:sp>
    </p:spTree>
    <p:extLst>
      <p:ext uri="{BB962C8B-B14F-4D97-AF65-F5344CB8AC3E}">
        <p14:creationId xmlns:p14="http://schemas.microsoft.com/office/powerpoint/2010/main" val="12760398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p.70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E3774142-9ABB-7F60-7370-EC956AD31EF9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campaign has eased traffic congestion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significantly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and this creative idea is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making Murcia a “better” city.</a:t>
            </a:r>
          </a:p>
        </p:txBody>
      </p:sp>
    </p:spTree>
    <p:extLst>
      <p:ext uri="{BB962C8B-B14F-4D97-AF65-F5344CB8AC3E}">
        <p14:creationId xmlns:p14="http://schemas.microsoft.com/office/powerpoint/2010/main" val="25250086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p.65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CEE3FED6-1E78-D153-C63A-4AF9CFCAE689}"/>
              </a:ext>
            </a:extLst>
          </p:cNvPr>
          <p:cNvSpPr txBox="1"/>
          <p:nvPr/>
        </p:nvSpPr>
        <p:spPr>
          <a:xfrm>
            <a:off x="1620001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Unfortunately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there is no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one-size-fits-all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solution because one city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differs from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another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various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ways. </a:t>
            </a:r>
          </a:p>
        </p:txBody>
      </p:sp>
    </p:spTree>
    <p:extLst>
      <p:ext uri="{BB962C8B-B14F-4D97-AF65-F5344CB8AC3E}">
        <p14:creationId xmlns:p14="http://schemas.microsoft.com/office/powerpoint/2010/main" val="19966063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p.65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9B6CF9B1-597C-A021-61AA-F1112506F771}"/>
              </a:ext>
            </a:extLst>
          </p:cNvPr>
          <p:cNvSpPr txBox="1"/>
          <p:nvPr/>
        </p:nvSpPr>
        <p:spPr>
          <a:xfrm>
            <a:off x="1620001" y="311228"/>
            <a:ext cx="8125360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highlight>
                  <a:srgbClr val="C0C0C0"/>
                </a:highlight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Every city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needs a creative solution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deal with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its unique traffic problems.</a:t>
            </a:r>
          </a:p>
        </p:txBody>
      </p:sp>
    </p:spTree>
    <p:extLst>
      <p:ext uri="{BB962C8B-B14F-4D97-AF65-F5344CB8AC3E}">
        <p14:creationId xmlns:p14="http://schemas.microsoft.com/office/powerpoint/2010/main" val="31769940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2586540"/>
            <a:ext cx="10540380" cy="212365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Cars High Above </a:t>
            </a:r>
            <a:b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</a:br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(</a:t>
            </a:r>
            <a:r>
              <a:rPr lang="en-US" altLang="ko-Kore-KR" sz="6600" b="1" dirty="0">
                <a:solidFill>
                  <a:srgbClr val="7030A0"/>
                </a:solidFill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La Paz</a:t>
            </a:r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, Bolivia)</a:t>
            </a:r>
            <a:endParaRPr lang="en-US" altLang="ko-Kore-KR" sz="4800" b="1" dirty="0">
              <a:latin typeface="Calibri" panose="020F0502020204030204" pitchFamily="34" charset="0"/>
              <a:ea typeface="Noto Sans KR Medium" panose="020B0500000000000000"/>
              <a:cs typeface="Calibri" panose="020F0502020204030204" pitchFamily="34" charset="0"/>
            </a:endParaRP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88A5C716-E888-4CFC-1646-FB1E5A5B00C5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900A4511-19B5-32BF-87EF-AF161CA68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355E5868-0447-F423-6FB0-35C450F9A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6DFD2CA-7C67-7F52-3C8A-9356DE737E5C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2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369E4186-4E3D-2CFA-0A0C-20233AAE952D}"/>
              </a:ext>
            </a:extLst>
          </p:cNvPr>
          <p:cNvSpPr txBox="1"/>
          <p:nvPr/>
        </p:nvSpPr>
        <p:spPr>
          <a:xfrm>
            <a:off x="3150975" y="4807631"/>
            <a:ext cx="5660829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높은 곳의 자동차들</a:t>
            </a:r>
            <a:b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볼리비아의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라파스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E80AEE0-DF7B-7A1D-7AA4-6534B9B09E9F}"/>
              </a:ext>
            </a:extLst>
          </p:cNvPr>
          <p:cNvSpPr txBox="1"/>
          <p:nvPr/>
        </p:nvSpPr>
        <p:spPr>
          <a:xfrm>
            <a:off x="3578087" y="4478920"/>
            <a:ext cx="20772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dirty="0" err="1">
                <a:solidFill>
                  <a:srgbClr val="7030A0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라파스</a:t>
            </a:r>
            <a:endParaRPr lang="ko-KR" altLang="en-US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9311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C872B7EF-DE05-DC6C-2E8A-6DA4D7E7AB3A}"/>
              </a:ext>
            </a:extLst>
          </p:cNvPr>
          <p:cNvSpPr txBox="1"/>
          <p:nvPr/>
        </p:nvSpPr>
        <p:spPr>
          <a:xfrm>
            <a:off x="1620001" y="311228"/>
            <a:ext cx="812536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La Paz, Bolivia, is the highest capital in the world which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sits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about 3,600 meters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above sea level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is about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1.8 times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 high as Mt. 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Halla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1156205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6C8275C0-3396-AE9B-E51B-CAADAE71CCAE}"/>
              </a:ext>
            </a:extLst>
          </p:cNvPr>
          <p:cNvSpPr txBox="1"/>
          <p:nvPr/>
        </p:nvSpPr>
        <p:spPr>
          <a:xfrm>
            <a:off x="1620001" y="311228"/>
            <a:ext cx="8468216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city was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poorly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planned for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decades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and more and more people from its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neighboring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city, El Alto,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commuted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to the capital in which they worked. </a:t>
            </a:r>
          </a:p>
        </p:txBody>
      </p:sp>
    </p:spTree>
    <p:extLst>
      <p:ext uri="{BB962C8B-B14F-4D97-AF65-F5344CB8AC3E}">
        <p14:creationId xmlns:p14="http://schemas.microsoft.com/office/powerpoint/2010/main" val="14954716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C765F64B-CE30-ED64-3AE5-FDB6ECEE40BB}"/>
              </a:ext>
            </a:extLst>
          </p:cNvPr>
          <p:cNvSpPr txBox="1"/>
          <p:nvPr/>
        </p:nvSpPr>
        <p:spPr>
          <a:xfrm>
            <a:off x="1620001" y="311228"/>
            <a:ext cx="873326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trip along narrow,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sloping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roads took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long time.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Traffic congestion was a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nightmare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for many people for whom regular commute was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essential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386090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8151</TotalTime>
  <Words>982</Words>
  <Application>Microsoft Office PowerPoint</Application>
  <PresentationFormat>와이드스크린</PresentationFormat>
  <Paragraphs>133</Paragraphs>
  <Slides>34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34</vt:i4>
      </vt:variant>
    </vt:vector>
  </HeadingPairs>
  <TitlesOfParts>
    <vt:vector size="41" baseType="lpstr">
      <vt:lpstr>Noto Sans KR Medium</vt:lpstr>
      <vt:lpstr>나눔고딕</vt:lpstr>
      <vt:lpstr>Aptos</vt:lpstr>
      <vt:lpstr>Aptos Display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현우 이</cp:lastModifiedBy>
  <cp:revision>287</cp:revision>
  <dcterms:created xsi:type="dcterms:W3CDTF">2024-07-02T00:56:12Z</dcterms:created>
  <dcterms:modified xsi:type="dcterms:W3CDTF">2024-09-01T09:29:49Z</dcterms:modified>
</cp:coreProperties>
</file>